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6" r:id="rId2"/>
    <p:sldId id="272" r:id="rId3"/>
    <p:sldId id="273" r:id="rId4"/>
    <p:sldId id="274" r:id="rId5"/>
    <p:sldId id="277" r:id="rId6"/>
    <p:sldId id="257" r:id="rId7"/>
    <p:sldId id="258" r:id="rId8"/>
    <p:sldId id="279" r:id="rId9"/>
    <p:sldId id="259" r:id="rId10"/>
    <p:sldId id="278" r:id="rId11"/>
    <p:sldId id="266" r:id="rId12"/>
  </p:sldIdLst>
  <p:sldSz cx="18288000" cy="10287000"/>
  <p:notesSz cx="6858000" cy="9144000"/>
  <p:embeddedFontLst>
    <p:embeddedFont>
      <p:font typeface="Sakkal Majalla" panose="02000000000000000000" pitchFamily="2" charset="-78"/>
      <p:regular r:id="rId13"/>
    </p:embeddedFont>
    <p:embeddedFont>
      <p:font typeface="Segoe UI Emoji" panose="020B0502040204020203" pitchFamily="3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AA8D"/>
    <a:srgbClr val="B1A8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5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2FD31A-EB32-48A5-81BB-C036A1102E9F}" type="doc">
      <dgm:prSet loTypeId="urn:microsoft.com/office/officeart/2005/8/layout/pyramid2" loCatId="list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fr-CH"/>
        </a:p>
      </dgm:t>
    </dgm:pt>
    <dgm:pt modelId="{11319411-B702-4E70-9BFC-C70C6BAE8B78}">
      <dgm:prSet phldrT="[Texte]"/>
      <dgm:spPr/>
      <dgm:t>
        <a:bodyPr/>
        <a:lstStyle/>
        <a:p>
          <a:r>
            <a:rPr lang="ar-SA" b="1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واضح </a:t>
          </a:r>
          <a:endParaRPr lang="fr-CH" dirty="0"/>
        </a:p>
      </dgm:t>
    </dgm:pt>
    <dgm:pt modelId="{590D38FC-9133-4435-B29F-1DD240925291}" type="parTrans" cxnId="{3C8ADB2C-B9EB-4483-9B59-9E1C9D89C82F}">
      <dgm:prSet/>
      <dgm:spPr/>
      <dgm:t>
        <a:bodyPr/>
        <a:lstStyle/>
        <a:p>
          <a:endParaRPr lang="fr-CH"/>
        </a:p>
      </dgm:t>
    </dgm:pt>
    <dgm:pt modelId="{3770D51A-BCA7-4B6D-88AA-B83F07F907EB}" type="sibTrans" cxnId="{3C8ADB2C-B9EB-4483-9B59-9E1C9D89C82F}">
      <dgm:prSet/>
      <dgm:spPr/>
      <dgm:t>
        <a:bodyPr/>
        <a:lstStyle/>
        <a:p>
          <a:endParaRPr lang="fr-CH"/>
        </a:p>
      </dgm:t>
    </dgm:pt>
    <dgm:pt modelId="{BE7F1325-BDA1-4421-BF90-E3E3F24248CD}">
      <dgm:prSet phldrT="[Texte]"/>
      <dgm:spPr/>
      <dgm:t>
        <a:bodyPr/>
        <a:lstStyle/>
        <a:p>
          <a:r>
            <a:rPr lang="ar-SA" b="1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قابل للقياس </a:t>
          </a:r>
          <a:endParaRPr lang="fr-CH" dirty="0"/>
        </a:p>
      </dgm:t>
    </dgm:pt>
    <dgm:pt modelId="{93C83C52-9996-441D-BECA-7540C8E54E42}" type="parTrans" cxnId="{E91A1C69-6DEF-4B77-BD3F-2EB964BCADAF}">
      <dgm:prSet/>
      <dgm:spPr/>
      <dgm:t>
        <a:bodyPr/>
        <a:lstStyle/>
        <a:p>
          <a:endParaRPr lang="fr-CH"/>
        </a:p>
      </dgm:t>
    </dgm:pt>
    <dgm:pt modelId="{1EB19F87-B03D-40FD-81B9-E7039ADF4E15}" type="sibTrans" cxnId="{E91A1C69-6DEF-4B77-BD3F-2EB964BCADAF}">
      <dgm:prSet/>
      <dgm:spPr/>
      <dgm:t>
        <a:bodyPr/>
        <a:lstStyle/>
        <a:p>
          <a:endParaRPr lang="fr-CH"/>
        </a:p>
      </dgm:t>
    </dgm:pt>
    <dgm:pt modelId="{9D1ADFB5-8CD6-4002-ABBA-31EE817B904F}">
      <dgm:prSet phldrT="[Texte]"/>
      <dgm:spPr/>
      <dgm:t>
        <a:bodyPr/>
        <a:lstStyle/>
        <a:p>
          <a:r>
            <a:rPr lang="ar-SA" b="1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واقعي</a:t>
          </a:r>
          <a:endParaRPr lang="fr-CH" dirty="0"/>
        </a:p>
      </dgm:t>
    </dgm:pt>
    <dgm:pt modelId="{9A07227E-3372-45A2-93C4-D4BDF55D9706}" type="parTrans" cxnId="{35F2289A-291C-437D-86F4-962A38657E1B}">
      <dgm:prSet/>
      <dgm:spPr/>
      <dgm:t>
        <a:bodyPr/>
        <a:lstStyle/>
        <a:p>
          <a:endParaRPr lang="fr-CH"/>
        </a:p>
      </dgm:t>
    </dgm:pt>
    <dgm:pt modelId="{F5C6AF22-5365-4550-A2CA-933389697CF3}" type="sibTrans" cxnId="{35F2289A-291C-437D-86F4-962A38657E1B}">
      <dgm:prSet/>
      <dgm:spPr/>
      <dgm:t>
        <a:bodyPr/>
        <a:lstStyle/>
        <a:p>
          <a:endParaRPr lang="fr-CH"/>
        </a:p>
      </dgm:t>
    </dgm:pt>
    <dgm:pt modelId="{F25E98F5-56AD-4311-9C21-81C39B54E9C0}">
      <dgm:prSet phldrT="[Texte]"/>
      <dgm:spPr/>
      <dgm:t>
        <a:bodyPr/>
        <a:lstStyle/>
        <a:p>
          <a:r>
            <a:rPr lang="ar-SA" b="1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محدد زمنياً</a:t>
          </a:r>
          <a:endParaRPr lang="fr-CH" dirty="0"/>
        </a:p>
      </dgm:t>
    </dgm:pt>
    <dgm:pt modelId="{459B167D-3DE3-4C8B-A55D-84B010A57407}" type="parTrans" cxnId="{A6022A11-9428-4D07-B2FD-7C2F83427D3A}">
      <dgm:prSet/>
      <dgm:spPr/>
      <dgm:t>
        <a:bodyPr/>
        <a:lstStyle/>
        <a:p>
          <a:endParaRPr lang="fr-CH"/>
        </a:p>
      </dgm:t>
    </dgm:pt>
    <dgm:pt modelId="{3AE174FE-29EE-441C-9CDA-5E70AEFB22C0}" type="sibTrans" cxnId="{A6022A11-9428-4D07-B2FD-7C2F83427D3A}">
      <dgm:prSet/>
      <dgm:spPr/>
      <dgm:t>
        <a:bodyPr/>
        <a:lstStyle/>
        <a:p>
          <a:endParaRPr lang="fr-CH"/>
        </a:p>
      </dgm:t>
    </dgm:pt>
    <dgm:pt modelId="{F8789F53-38B6-4AAF-A1A9-01B9AFC75E31}" type="pres">
      <dgm:prSet presAssocID="{152FD31A-EB32-48A5-81BB-C036A1102E9F}" presName="compositeShape" presStyleCnt="0">
        <dgm:presLayoutVars>
          <dgm:dir/>
          <dgm:resizeHandles/>
        </dgm:presLayoutVars>
      </dgm:prSet>
      <dgm:spPr/>
    </dgm:pt>
    <dgm:pt modelId="{479549E9-15E0-4E45-B4DF-792E444CD5EC}" type="pres">
      <dgm:prSet presAssocID="{152FD31A-EB32-48A5-81BB-C036A1102E9F}" presName="pyramid" presStyleLbl="node1" presStyleIdx="0" presStyleCnt="1" custLinFactNeighborX="7589" custLinFactNeighborY="2812"/>
      <dgm:spPr/>
    </dgm:pt>
    <dgm:pt modelId="{A7409938-3C12-486B-9EE7-A4E96E1DAA54}" type="pres">
      <dgm:prSet presAssocID="{152FD31A-EB32-48A5-81BB-C036A1102E9F}" presName="theList" presStyleCnt="0"/>
      <dgm:spPr/>
    </dgm:pt>
    <dgm:pt modelId="{B14578FE-C8A3-4FF7-8F15-62AA31DFD1CB}" type="pres">
      <dgm:prSet presAssocID="{11319411-B702-4E70-9BFC-C70C6BAE8B78}" presName="aNode" presStyleLbl="fgAcc1" presStyleIdx="0" presStyleCnt="4">
        <dgm:presLayoutVars>
          <dgm:bulletEnabled val="1"/>
        </dgm:presLayoutVars>
      </dgm:prSet>
      <dgm:spPr/>
    </dgm:pt>
    <dgm:pt modelId="{F74DBFBC-3092-4816-AECB-DF372453789A}" type="pres">
      <dgm:prSet presAssocID="{11319411-B702-4E70-9BFC-C70C6BAE8B78}" presName="aSpace" presStyleCnt="0"/>
      <dgm:spPr/>
    </dgm:pt>
    <dgm:pt modelId="{A5B713D7-E44C-4238-8DB2-93ED9EC64133}" type="pres">
      <dgm:prSet presAssocID="{BE7F1325-BDA1-4421-BF90-E3E3F24248CD}" presName="aNode" presStyleLbl="fgAcc1" presStyleIdx="1" presStyleCnt="4">
        <dgm:presLayoutVars>
          <dgm:bulletEnabled val="1"/>
        </dgm:presLayoutVars>
      </dgm:prSet>
      <dgm:spPr/>
    </dgm:pt>
    <dgm:pt modelId="{06650A22-7F5C-40C2-9569-79DE944BD4CD}" type="pres">
      <dgm:prSet presAssocID="{BE7F1325-BDA1-4421-BF90-E3E3F24248CD}" presName="aSpace" presStyleCnt="0"/>
      <dgm:spPr/>
    </dgm:pt>
    <dgm:pt modelId="{4C617828-5AC3-45E9-8D1A-E9F3F01522E1}" type="pres">
      <dgm:prSet presAssocID="{9D1ADFB5-8CD6-4002-ABBA-31EE817B904F}" presName="aNode" presStyleLbl="fgAcc1" presStyleIdx="2" presStyleCnt="4">
        <dgm:presLayoutVars>
          <dgm:bulletEnabled val="1"/>
        </dgm:presLayoutVars>
      </dgm:prSet>
      <dgm:spPr/>
    </dgm:pt>
    <dgm:pt modelId="{2B605985-6AC2-4B7D-892F-194D1F257543}" type="pres">
      <dgm:prSet presAssocID="{9D1ADFB5-8CD6-4002-ABBA-31EE817B904F}" presName="aSpace" presStyleCnt="0"/>
      <dgm:spPr/>
    </dgm:pt>
    <dgm:pt modelId="{68A28E9C-7328-44CE-B934-B90C9FE68804}" type="pres">
      <dgm:prSet presAssocID="{F25E98F5-56AD-4311-9C21-81C39B54E9C0}" presName="aNode" presStyleLbl="fgAcc1" presStyleIdx="3" presStyleCnt="4">
        <dgm:presLayoutVars>
          <dgm:bulletEnabled val="1"/>
        </dgm:presLayoutVars>
      </dgm:prSet>
      <dgm:spPr/>
    </dgm:pt>
    <dgm:pt modelId="{2373C4F1-0B2B-45B6-91E1-9829BF0F2471}" type="pres">
      <dgm:prSet presAssocID="{F25E98F5-56AD-4311-9C21-81C39B54E9C0}" presName="aSpace" presStyleCnt="0"/>
      <dgm:spPr/>
    </dgm:pt>
  </dgm:ptLst>
  <dgm:cxnLst>
    <dgm:cxn modelId="{A6022A11-9428-4D07-B2FD-7C2F83427D3A}" srcId="{152FD31A-EB32-48A5-81BB-C036A1102E9F}" destId="{F25E98F5-56AD-4311-9C21-81C39B54E9C0}" srcOrd="3" destOrd="0" parTransId="{459B167D-3DE3-4C8B-A55D-84B010A57407}" sibTransId="{3AE174FE-29EE-441C-9CDA-5E70AEFB22C0}"/>
    <dgm:cxn modelId="{25C88B19-6F18-44C8-8A04-99E9B88E907B}" type="presOf" srcId="{F25E98F5-56AD-4311-9C21-81C39B54E9C0}" destId="{68A28E9C-7328-44CE-B934-B90C9FE68804}" srcOrd="0" destOrd="0" presId="urn:microsoft.com/office/officeart/2005/8/layout/pyramid2"/>
    <dgm:cxn modelId="{3C8ADB2C-B9EB-4483-9B59-9E1C9D89C82F}" srcId="{152FD31A-EB32-48A5-81BB-C036A1102E9F}" destId="{11319411-B702-4E70-9BFC-C70C6BAE8B78}" srcOrd="0" destOrd="0" parTransId="{590D38FC-9133-4435-B29F-1DD240925291}" sibTransId="{3770D51A-BCA7-4B6D-88AA-B83F07F907EB}"/>
    <dgm:cxn modelId="{AC1F5F5E-3254-4E29-BF8C-2BF4ABF58B43}" type="presOf" srcId="{9D1ADFB5-8CD6-4002-ABBA-31EE817B904F}" destId="{4C617828-5AC3-45E9-8D1A-E9F3F01522E1}" srcOrd="0" destOrd="0" presId="urn:microsoft.com/office/officeart/2005/8/layout/pyramid2"/>
    <dgm:cxn modelId="{E91A1C69-6DEF-4B77-BD3F-2EB964BCADAF}" srcId="{152FD31A-EB32-48A5-81BB-C036A1102E9F}" destId="{BE7F1325-BDA1-4421-BF90-E3E3F24248CD}" srcOrd="1" destOrd="0" parTransId="{93C83C52-9996-441D-BECA-7540C8E54E42}" sibTransId="{1EB19F87-B03D-40FD-81B9-E7039ADF4E15}"/>
    <dgm:cxn modelId="{35F2289A-291C-437D-86F4-962A38657E1B}" srcId="{152FD31A-EB32-48A5-81BB-C036A1102E9F}" destId="{9D1ADFB5-8CD6-4002-ABBA-31EE817B904F}" srcOrd="2" destOrd="0" parTransId="{9A07227E-3372-45A2-93C4-D4BDF55D9706}" sibTransId="{F5C6AF22-5365-4550-A2CA-933389697CF3}"/>
    <dgm:cxn modelId="{F3237AAD-353C-4D19-AF49-63BB811C0E7F}" type="presOf" srcId="{152FD31A-EB32-48A5-81BB-C036A1102E9F}" destId="{F8789F53-38B6-4AAF-A1A9-01B9AFC75E31}" srcOrd="0" destOrd="0" presId="urn:microsoft.com/office/officeart/2005/8/layout/pyramid2"/>
    <dgm:cxn modelId="{ECB5FBE6-6814-45B1-B96F-DA0B70783F62}" type="presOf" srcId="{11319411-B702-4E70-9BFC-C70C6BAE8B78}" destId="{B14578FE-C8A3-4FF7-8F15-62AA31DFD1CB}" srcOrd="0" destOrd="0" presId="urn:microsoft.com/office/officeart/2005/8/layout/pyramid2"/>
    <dgm:cxn modelId="{44DFCEF2-07A8-4C44-B494-531C0123086A}" type="presOf" srcId="{BE7F1325-BDA1-4421-BF90-E3E3F24248CD}" destId="{A5B713D7-E44C-4238-8DB2-93ED9EC64133}" srcOrd="0" destOrd="0" presId="urn:microsoft.com/office/officeart/2005/8/layout/pyramid2"/>
    <dgm:cxn modelId="{79929534-C329-4628-99F3-D9378181D541}" type="presParOf" srcId="{F8789F53-38B6-4AAF-A1A9-01B9AFC75E31}" destId="{479549E9-15E0-4E45-B4DF-792E444CD5EC}" srcOrd="0" destOrd="0" presId="urn:microsoft.com/office/officeart/2005/8/layout/pyramid2"/>
    <dgm:cxn modelId="{142123E4-6FA7-4BD6-8CB0-A04408DC85DF}" type="presParOf" srcId="{F8789F53-38B6-4AAF-A1A9-01B9AFC75E31}" destId="{A7409938-3C12-486B-9EE7-A4E96E1DAA54}" srcOrd="1" destOrd="0" presId="urn:microsoft.com/office/officeart/2005/8/layout/pyramid2"/>
    <dgm:cxn modelId="{E48DAC21-AE6B-4028-900E-307AFD130097}" type="presParOf" srcId="{A7409938-3C12-486B-9EE7-A4E96E1DAA54}" destId="{B14578FE-C8A3-4FF7-8F15-62AA31DFD1CB}" srcOrd="0" destOrd="0" presId="urn:microsoft.com/office/officeart/2005/8/layout/pyramid2"/>
    <dgm:cxn modelId="{B0B4D61D-6B45-48D1-91FB-C64D02752977}" type="presParOf" srcId="{A7409938-3C12-486B-9EE7-A4E96E1DAA54}" destId="{F74DBFBC-3092-4816-AECB-DF372453789A}" srcOrd="1" destOrd="0" presId="urn:microsoft.com/office/officeart/2005/8/layout/pyramid2"/>
    <dgm:cxn modelId="{D36BBEF5-38E2-4051-BA83-E5E7D31FD14A}" type="presParOf" srcId="{A7409938-3C12-486B-9EE7-A4E96E1DAA54}" destId="{A5B713D7-E44C-4238-8DB2-93ED9EC64133}" srcOrd="2" destOrd="0" presId="urn:microsoft.com/office/officeart/2005/8/layout/pyramid2"/>
    <dgm:cxn modelId="{27BA6994-E82C-44F0-986F-731392185584}" type="presParOf" srcId="{A7409938-3C12-486B-9EE7-A4E96E1DAA54}" destId="{06650A22-7F5C-40C2-9569-79DE944BD4CD}" srcOrd="3" destOrd="0" presId="urn:microsoft.com/office/officeart/2005/8/layout/pyramid2"/>
    <dgm:cxn modelId="{2F936A38-D589-4D8A-9CC0-F623746B1D86}" type="presParOf" srcId="{A7409938-3C12-486B-9EE7-A4E96E1DAA54}" destId="{4C617828-5AC3-45E9-8D1A-E9F3F01522E1}" srcOrd="4" destOrd="0" presId="urn:microsoft.com/office/officeart/2005/8/layout/pyramid2"/>
    <dgm:cxn modelId="{C993A587-C64B-4B65-B322-B99144111B73}" type="presParOf" srcId="{A7409938-3C12-486B-9EE7-A4E96E1DAA54}" destId="{2B605985-6AC2-4B7D-892F-194D1F257543}" srcOrd="5" destOrd="0" presId="urn:microsoft.com/office/officeart/2005/8/layout/pyramid2"/>
    <dgm:cxn modelId="{C50E2123-762B-4AA1-98BB-5A2B475D9609}" type="presParOf" srcId="{A7409938-3C12-486B-9EE7-A4E96E1DAA54}" destId="{68A28E9C-7328-44CE-B934-B90C9FE68804}" srcOrd="6" destOrd="0" presId="urn:microsoft.com/office/officeart/2005/8/layout/pyramid2"/>
    <dgm:cxn modelId="{B0790759-2C58-4D74-9DD6-F1C7C762B227}" type="presParOf" srcId="{A7409938-3C12-486B-9EE7-A4E96E1DAA54}" destId="{2373C4F1-0B2B-45B6-91E1-9829BF0F2471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9549E9-15E0-4E45-B4DF-792E444CD5EC}">
      <dsp:nvSpPr>
        <dsp:cNvPr id="0" name=""/>
        <dsp:cNvSpPr/>
      </dsp:nvSpPr>
      <dsp:spPr>
        <a:xfrm>
          <a:off x="990587" y="0"/>
          <a:ext cx="5419872" cy="5419872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4578FE-C8A3-4FF7-8F15-62AA31DFD1CB}">
      <dsp:nvSpPr>
        <dsp:cNvPr id="0" name=""/>
        <dsp:cNvSpPr/>
      </dsp:nvSpPr>
      <dsp:spPr>
        <a:xfrm>
          <a:off x="3289209" y="542516"/>
          <a:ext cx="3522916" cy="9632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000" b="1" kern="12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واضح </a:t>
          </a:r>
          <a:endParaRPr lang="fr-CH" sz="4000" kern="1200" dirty="0"/>
        </a:p>
      </dsp:txBody>
      <dsp:txXfrm>
        <a:off x="3336233" y="589540"/>
        <a:ext cx="3428868" cy="869249"/>
      </dsp:txXfrm>
    </dsp:sp>
    <dsp:sp modelId="{A5B713D7-E44C-4238-8DB2-93ED9EC64133}">
      <dsp:nvSpPr>
        <dsp:cNvPr id="0" name=""/>
        <dsp:cNvSpPr/>
      </dsp:nvSpPr>
      <dsp:spPr>
        <a:xfrm>
          <a:off x="3289209" y="1626226"/>
          <a:ext cx="3522916" cy="9632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20004"/>
              <a:satOff val="-5748"/>
              <a:lumOff val="-4706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000" b="1" kern="12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قابل للقياس </a:t>
          </a:r>
          <a:endParaRPr lang="fr-CH" sz="4000" kern="1200" dirty="0"/>
        </a:p>
      </dsp:txBody>
      <dsp:txXfrm>
        <a:off x="3336233" y="1673250"/>
        <a:ext cx="3428868" cy="869249"/>
      </dsp:txXfrm>
    </dsp:sp>
    <dsp:sp modelId="{4C617828-5AC3-45E9-8D1A-E9F3F01522E1}">
      <dsp:nvSpPr>
        <dsp:cNvPr id="0" name=""/>
        <dsp:cNvSpPr/>
      </dsp:nvSpPr>
      <dsp:spPr>
        <a:xfrm>
          <a:off x="3289209" y="2709935"/>
          <a:ext cx="3522916" cy="9632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40007"/>
              <a:satOff val="-11497"/>
              <a:lumOff val="-9411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000" b="1" kern="12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واقعي</a:t>
          </a:r>
          <a:endParaRPr lang="fr-CH" sz="4000" kern="1200" dirty="0"/>
        </a:p>
      </dsp:txBody>
      <dsp:txXfrm>
        <a:off x="3336233" y="2756959"/>
        <a:ext cx="3428868" cy="869249"/>
      </dsp:txXfrm>
    </dsp:sp>
    <dsp:sp modelId="{68A28E9C-7328-44CE-B934-B90C9FE68804}">
      <dsp:nvSpPr>
        <dsp:cNvPr id="0" name=""/>
        <dsp:cNvSpPr/>
      </dsp:nvSpPr>
      <dsp:spPr>
        <a:xfrm>
          <a:off x="3289209" y="3793645"/>
          <a:ext cx="3522916" cy="9632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60011"/>
              <a:satOff val="-17245"/>
              <a:lumOff val="-14117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SA" sz="4000" b="1" kern="12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rPr>
            <a:t>محدد زمنياً</a:t>
          </a:r>
          <a:endParaRPr lang="fr-CH" sz="4000" kern="1200" dirty="0"/>
        </a:p>
      </dsp:txBody>
      <dsp:txXfrm>
        <a:off x="3336233" y="3840669"/>
        <a:ext cx="3428868" cy="8692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/>
          <a:stretch>
            <a:fillRect r="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8FD4A4FE-192E-A88A-D53B-86D5F80AEE6D}"/>
              </a:ext>
            </a:extLst>
          </p:cNvPr>
          <p:cNvGrpSpPr/>
          <p:nvPr/>
        </p:nvGrpSpPr>
        <p:grpSpPr>
          <a:xfrm>
            <a:off x="13487400" y="389988"/>
            <a:ext cx="4648200" cy="4691099"/>
            <a:chOff x="-489069" y="2022569"/>
            <a:chExt cx="18418038" cy="2543821"/>
          </a:xfrm>
          <a:noFill/>
        </p:grpSpPr>
        <p:sp>
          <p:nvSpPr>
            <p:cNvPr id="3" name="TextBox 5">
              <a:extLst>
                <a:ext uri="{FF2B5EF4-FFF2-40B4-BE49-F238E27FC236}">
                  <a16:creationId xmlns:a16="http://schemas.microsoft.com/office/drawing/2014/main" id="{4B4681C9-B9B1-5F8D-6646-354F88E8400D}"/>
                </a:ext>
              </a:extLst>
            </p:cNvPr>
            <p:cNvSpPr txBox="1"/>
            <p:nvPr/>
          </p:nvSpPr>
          <p:spPr>
            <a:xfrm>
              <a:off x="787257" y="2022569"/>
              <a:ext cx="14973897" cy="210026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79"/>
                </a:lnSpc>
              </a:pPr>
              <a:endParaRPr/>
            </a:p>
          </p:txBody>
        </p:sp>
        <p:sp>
          <p:nvSpPr>
            <p:cNvPr id="4" name="TextBox 6">
              <a:extLst>
                <a:ext uri="{FF2B5EF4-FFF2-40B4-BE49-F238E27FC236}">
                  <a16:creationId xmlns:a16="http://schemas.microsoft.com/office/drawing/2014/main" id="{3DEF621F-8436-E7D7-7EF7-19181AAAD655}"/>
                </a:ext>
              </a:extLst>
            </p:cNvPr>
            <p:cNvSpPr txBox="1"/>
            <p:nvPr/>
          </p:nvSpPr>
          <p:spPr>
            <a:xfrm>
              <a:off x="-489069" y="2913565"/>
              <a:ext cx="18418038" cy="1652825"/>
            </a:xfrm>
            <a:prstGeom prst="rect">
              <a:avLst/>
            </a:prstGeom>
            <a:grpFill/>
            <a:effectLst>
              <a:outerShdw blurRad="50800" dist="50800" dir="5400000" algn="ctr" rotWithShape="0">
                <a:schemeClr val="accent1">
                  <a:lumMod val="50000"/>
                </a:schemeClr>
              </a:outerShdw>
            </a:effectLst>
          </p:spPr>
          <p:txBody>
            <a:bodyPr wrap="square" lIns="0" tIns="0" rIns="0" bIns="0" rtlCol="0" anchor="t">
              <a:spAutoFit/>
            </a:bodyPr>
            <a:lstStyle/>
            <a:p>
              <a:pPr algn="ctr" rtl="1">
                <a:lnSpc>
                  <a:spcPts val="10471"/>
                </a:lnSpc>
              </a:pPr>
              <a:r>
                <a:rPr lang="ar-EG" sz="12200" b="1" dirty="0">
                  <a:solidFill>
                    <a:srgbClr val="156669"/>
                  </a:solidFill>
                  <a:latin typeface="Sakkal Majalla" panose="02000000000000000000" pitchFamily="2" charset="-78"/>
                  <a:ea typeface="Roca One Bold"/>
                  <a:cs typeface="Sakkal Majalla" panose="02000000000000000000" pitchFamily="2" charset="-78"/>
                  <a:sym typeface="Roca One Bold"/>
                  <a:rtl/>
                </a:rPr>
                <a:t>كيف تروج لمشروعك؟</a:t>
              </a:r>
              <a:endParaRPr lang="fr-FR" sz="12200" b="1" dirty="0">
                <a:solidFill>
                  <a:srgbClr val="156669"/>
                </a:solidFill>
                <a:latin typeface="Sakkal Majalla" panose="02000000000000000000" pitchFamily="2" charset="-78"/>
                <a:ea typeface="Roca One Bold"/>
                <a:cs typeface="Sakkal Majalla" panose="02000000000000000000" pitchFamily="2" charset="-78"/>
                <a:sym typeface="Roca One Bold"/>
                <a:rtl/>
              </a:endParaRPr>
            </a:p>
          </p:txBody>
        </p:sp>
      </p:grpSp>
      <p:sp>
        <p:nvSpPr>
          <p:cNvPr id="6" name="ZoneTexte 5">
            <a:extLst>
              <a:ext uri="{FF2B5EF4-FFF2-40B4-BE49-F238E27FC236}">
                <a16:creationId xmlns:a16="http://schemas.microsoft.com/office/drawing/2014/main" id="{6CE1412C-A25F-EC2D-8A84-AD178C181BD4}"/>
              </a:ext>
            </a:extLst>
          </p:cNvPr>
          <p:cNvSpPr txBox="1"/>
          <p:nvPr/>
        </p:nvSpPr>
        <p:spPr>
          <a:xfrm>
            <a:off x="152400" y="1663583"/>
            <a:ext cx="3855884" cy="68807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ts val="1047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200" b="1" i="0" u="none" strike="noStrike" kern="1200" cap="none" spc="0" normalizeH="0" baseline="0" noProof="0" dirty="0">
                <a:ln>
                  <a:noFill/>
                </a:ln>
                <a:solidFill>
                  <a:srgbClr val="156669"/>
                </a:solidFill>
                <a:effectLst/>
                <a:uLnTx/>
                <a:uFillTx/>
                <a:latin typeface="Sakkal Majalla" panose="02000000000000000000" pitchFamily="2" charset="-78"/>
                <a:ea typeface="Roca One Bold"/>
                <a:cs typeface="Sakkal Majalla" panose="02000000000000000000" pitchFamily="2" charset="-78"/>
                <a:sym typeface="Roca One Bold"/>
                <a:rtl/>
              </a:rPr>
              <a:t>How</a:t>
            </a:r>
            <a:endParaRPr kumimoji="0" lang="ar-SA" sz="10200" b="1" i="0" u="none" strike="noStrike" kern="1200" cap="none" spc="0" normalizeH="0" baseline="0" noProof="0" dirty="0">
              <a:ln>
                <a:noFill/>
              </a:ln>
              <a:solidFill>
                <a:srgbClr val="156669"/>
              </a:solidFill>
              <a:effectLst/>
              <a:uLnTx/>
              <a:uFillTx/>
              <a:latin typeface="Sakkal Majalla" panose="02000000000000000000" pitchFamily="2" charset="-78"/>
              <a:ea typeface="Roca One Bold"/>
              <a:cs typeface="Sakkal Majalla" panose="02000000000000000000" pitchFamily="2" charset="-78"/>
              <a:sym typeface="Roca One Bold"/>
              <a:rtl/>
            </a:endParaRPr>
          </a:p>
          <a:p>
            <a:pPr marL="0" marR="0" lvl="0" indent="0" algn="l" defTabSz="914400" eaLnBrk="1" fontAlgn="auto" latinLnBrk="0" hangingPunct="1">
              <a:lnSpc>
                <a:spcPts val="1047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200" b="1" i="0" u="none" strike="noStrike" kern="1200" cap="none" spc="0" normalizeH="0" baseline="0" noProof="0" dirty="0">
                <a:ln>
                  <a:noFill/>
                </a:ln>
                <a:solidFill>
                  <a:srgbClr val="156669"/>
                </a:solidFill>
                <a:effectLst/>
                <a:uLnTx/>
                <a:uFillTx/>
                <a:latin typeface="Sakkal Majalla" panose="02000000000000000000" pitchFamily="2" charset="-78"/>
                <a:ea typeface="Roca One Bold"/>
                <a:cs typeface="Sakkal Majalla" panose="02000000000000000000" pitchFamily="2" charset="-78"/>
                <a:sym typeface="Roca One Bold"/>
                <a:rtl/>
              </a:rPr>
              <a:t> to Promote Your Project</a:t>
            </a:r>
            <a:endParaRPr kumimoji="0" lang="ar-EG" sz="10200" b="1" i="0" u="none" strike="noStrike" kern="1200" cap="none" spc="0" normalizeH="0" baseline="0" noProof="0" dirty="0">
              <a:ln>
                <a:noFill/>
              </a:ln>
              <a:solidFill>
                <a:srgbClr val="156669"/>
              </a:solidFill>
              <a:effectLst/>
              <a:uLnTx/>
              <a:uFillTx/>
              <a:latin typeface="Sakkal Majalla" panose="02000000000000000000" pitchFamily="2" charset="-78"/>
              <a:ea typeface="Roca One Bold"/>
              <a:cs typeface="Sakkal Majalla" panose="02000000000000000000" pitchFamily="2" charset="-78"/>
              <a:sym typeface="Roca One Bold"/>
              <a:rtl/>
            </a:endParaRP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E292C598-569F-B564-ED6A-A37150D3FAB3}"/>
              </a:ext>
            </a:extLst>
          </p:cNvPr>
          <p:cNvGrpSpPr/>
          <p:nvPr/>
        </p:nvGrpSpPr>
        <p:grpSpPr>
          <a:xfrm>
            <a:off x="13472160" y="8185461"/>
            <a:ext cx="4632960" cy="1456527"/>
            <a:chOff x="-78124" y="645736"/>
            <a:chExt cx="7811302" cy="1115689"/>
          </a:xfrm>
          <a:effectLst/>
        </p:grpSpPr>
        <p:sp>
          <p:nvSpPr>
            <p:cNvPr id="8" name="TextBox 14">
              <a:extLst>
                <a:ext uri="{FF2B5EF4-FFF2-40B4-BE49-F238E27FC236}">
                  <a16:creationId xmlns:a16="http://schemas.microsoft.com/office/drawing/2014/main" id="{889CA70D-C235-479F-369A-834255B15CDB}"/>
                </a:ext>
              </a:extLst>
            </p:cNvPr>
            <p:cNvSpPr txBox="1"/>
            <p:nvPr/>
          </p:nvSpPr>
          <p:spPr>
            <a:xfrm>
              <a:off x="2030214" y="645736"/>
              <a:ext cx="5702964" cy="5847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 rtl="1">
                <a:lnSpc>
                  <a:spcPts val="2799"/>
                </a:lnSpc>
              </a:pPr>
              <a:r>
                <a:rPr lang="ar-EG" sz="4400" b="1" dirty="0">
                  <a:solidFill>
                    <a:srgbClr val="156669"/>
                  </a:solidFill>
                  <a:latin typeface="Sakkal Majalla" panose="02000000000000000000" pitchFamily="2" charset="-78"/>
                  <a:ea typeface="Roca One Bold"/>
                  <a:cs typeface="Sakkal Majalla" panose="02000000000000000000" pitchFamily="2" charset="-78"/>
                  <a:sym typeface="Roca One Bold"/>
                  <a:rtl/>
                </a:rPr>
                <a:t>من إعداد الأستاذة:</a:t>
              </a: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75A4BF69-75B1-78C8-41A2-4AB9E01EF797}"/>
                </a:ext>
              </a:extLst>
            </p:cNvPr>
            <p:cNvSpPr txBox="1"/>
            <p:nvPr/>
          </p:nvSpPr>
          <p:spPr>
            <a:xfrm>
              <a:off x="-78124" y="1230511"/>
              <a:ext cx="5702964" cy="5309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 rtl="1">
                <a:lnSpc>
                  <a:spcPts val="2700"/>
                </a:lnSpc>
              </a:pPr>
              <a:r>
                <a:rPr lang="ar-EG" sz="3600" b="1" dirty="0">
                  <a:solidFill>
                    <a:srgbClr val="156669"/>
                  </a:solidFill>
                  <a:latin typeface="Sakkal Majalla" panose="02000000000000000000" pitchFamily="2" charset="-78"/>
                  <a:ea typeface="Montserrat Bold"/>
                  <a:cs typeface="Sakkal Majalla" panose="02000000000000000000" pitchFamily="2" charset="-78"/>
                  <a:sym typeface="Montserrat Bold"/>
                  <a:rtl/>
                </a:rPr>
                <a:t>منصوري منى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64694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00014" y="-200014"/>
            <a:ext cx="8254452" cy="8654480"/>
          </a:xfrm>
          <a:custGeom>
            <a:avLst/>
            <a:gdLst/>
            <a:ahLst/>
            <a:cxnLst/>
            <a:rect l="l" t="t" r="r" b="b"/>
            <a:pathLst>
              <a:path w="8254452" h="8654480">
                <a:moveTo>
                  <a:pt x="0" y="0"/>
                </a:moveTo>
                <a:lnTo>
                  <a:pt x="8254452" y="0"/>
                </a:lnTo>
                <a:lnTo>
                  <a:pt x="8254452" y="8654480"/>
                </a:lnTo>
                <a:lnTo>
                  <a:pt x="0" y="86544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1000"/>
            </a:blip>
            <a:stretch>
              <a:fillRect l="-37937" r="-843" b="-30711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371600" y="1181100"/>
            <a:ext cx="16317560" cy="81899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66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مؤشرات أساسية</a:t>
            </a:r>
            <a:r>
              <a:rPr lang="fr-CH" sz="8000" u="sng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ar-SA" sz="8000" u="sng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57250" indent="-8572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عدد المتابعين، </a:t>
            </a:r>
          </a:p>
          <a:p>
            <a:pPr marL="857250" indent="-8572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عدد الطلبات، </a:t>
            </a:r>
          </a:p>
          <a:p>
            <a:pPr marL="857250" indent="-8572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نسبة التحويل،</a:t>
            </a:r>
          </a:p>
          <a:p>
            <a:pPr marL="857250" indent="-8572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تكلفة الزبون الواحد،</a:t>
            </a:r>
          </a:p>
          <a:p>
            <a:pPr marL="857250" indent="-8572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أي منشور حقق أفضل تفاعل</a:t>
            </a: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6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                     </a:t>
            </a:r>
            <a:r>
              <a:rPr lang="fr-FR" sz="8000" kern="100" dirty="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👉</a:t>
            </a:r>
            <a:r>
              <a:rPr lang="fr-FR" sz="8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8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عزز ما نجح</a:t>
            </a:r>
            <a:r>
              <a:rPr lang="fr-FR" sz="8000" kern="100" dirty="0">
                <a:effectLst/>
                <a:latin typeface="Segoe UI Emoji" panose="020B0502040204020203" pitchFamily="34" charset="0"/>
                <a:ea typeface="Calibri" panose="020F0502020204030204" pitchFamily="34" charset="0"/>
                <a:cs typeface="Segoe UI Emoji" panose="020B0502040204020203" pitchFamily="34" charset="0"/>
              </a:rPr>
              <a:t>👉</a:t>
            </a:r>
            <a:r>
              <a:rPr lang="fr-FR" sz="80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8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عدّل ما فشل</a:t>
            </a:r>
            <a:endParaRPr lang="fr-CH" sz="6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Image 46">
            <a:extLst>
              <a:ext uri="{FF2B5EF4-FFF2-40B4-BE49-F238E27FC236}">
                <a16:creationId xmlns:a16="http://schemas.microsoft.com/office/drawing/2014/main" id="{282FFBD5-CE55-B64C-3E7B-8E4081BCA9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6" y="298998"/>
            <a:ext cx="4915548" cy="3467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AE6423FC-4A6B-671F-067C-1FFB8FD5B7A8}"/>
              </a:ext>
            </a:extLst>
          </p:cNvPr>
          <p:cNvSpPr txBox="1"/>
          <p:nvPr/>
        </p:nvSpPr>
        <p:spPr>
          <a:xfrm>
            <a:off x="3000130" y="298998"/>
            <a:ext cx="10934700" cy="1409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kumimoji="0" lang="ar-SA" sz="8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تقييم فعالية الترويج</a:t>
            </a:r>
            <a:endParaRPr kumimoji="0" lang="fr-CH" sz="6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417082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>
          <a:xfrm>
            <a:off x="6248402" y="2222"/>
            <a:ext cx="12009120" cy="10287000"/>
          </a:xfrm>
          <a:custGeom>
            <a:avLst/>
            <a:gdLst/>
            <a:ahLst/>
            <a:cxnLst/>
            <a:rect l="l" t="t" r="r" b="b"/>
            <a:pathLst>
              <a:path w="8243285" h="10287000">
                <a:moveTo>
                  <a:pt x="0" y="0"/>
                </a:moveTo>
                <a:lnTo>
                  <a:pt x="8243285" y="0"/>
                </a:lnTo>
                <a:lnTo>
                  <a:pt x="824328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6730" t="-39654" r="-60633" b="-30824"/>
            </a:stretch>
          </a:blipFill>
        </p:spPr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85A761EA-09EE-0BE5-B2C8-EC1394A9F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1" y="0"/>
            <a:ext cx="6217920" cy="10287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1E9C7637-D055-753E-D996-3C4C503A7722}"/>
              </a:ext>
            </a:extLst>
          </p:cNvPr>
          <p:cNvSpPr txBox="1"/>
          <p:nvPr/>
        </p:nvSpPr>
        <p:spPr>
          <a:xfrm>
            <a:off x="3154681" y="157747"/>
            <a:ext cx="9144000" cy="1179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6600" b="1" kern="100" dirty="0"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خلاصة</a:t>
            </a:r>
            <a:endParaRPr lang="fr-CH" sz="5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BA765973-BCFB-F2DD-56B7-864C691230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5143500"/>
            <a:ext cx="11016018" cy="3199917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4DC688F6-798E-7E22-B475-ACBCD27FF8F4}"/>
              </a:ext>
            </a:extLst>
          </p:cNvPr>
          <p:cNvSpPr txBox="1"/>
          <p:nvPr/>
        </p:nvSpPr>
        <p:spPr>
          <a:xfrm>
            <a:off x="6400800" y="1565503"/>
            <a:ext cx="11475720" cy="2759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kumimoji="0" lang="ar-SA" sz="5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الترويج ليس مجرد إعلان، بل عملية استراتيجية متكاملة تبدأ بفهم الزبون وتنتهي ببناء علاقة طويلة الأمد معه</a:t>
            </a:r>
            <a:r>
              <a:rPr kumimoji="0" lang="fr-CH" sz="5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br>
              <a:rPr kumimoji="0" lang="fr-CH" sz="5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kumimoji="0" lang="ar-SA" sz="5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هو فن إيصال القيمة للزبون</a:t>
            </a:r>
            <a:r>
              <a:rPr kumimoji="0" lang="fr-CH" sz="5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fr-CH" sz="4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D8CD379-8C67-E5BE-5D5E-A2C44B055234}"/>
              </a:ext>
            </a:extLst>
          </p:cNvPr>
          <p:cNvSpPr txBox="1"/>
          <p:nvPr/>
        </p:nvSpPr>
        <p:spPr>
          <a:xfrm>
            <a:off x="5219700" y="342900"/>
            <a:ext cx="6362700" cy="2514600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CH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8894EB0-BC3A-E4E9-B6CB-5E7D569D7B1A}"/>
              </a:ext>
            </a:extLst>
          </p:cNvPr>
          <p:cNvSpPr txBox="1"/>
          <p:nvPr/>
        </p:nvSpPr>
        <p:spPr>
          <a:xfrm>
            <a:off x="9601200" y="419100"/>
            <a:ext cx="1676400" cy="533400"/>
          </a:xfrm>
          <a:prstGeom prst="rect">
            <a:avLst/>
          </a:prstGeom>
          <a:solidFill>
            <a:srgbClr val="C5AA8D"/>
          </a:solidFill>
        </p:spPr>
        <p:txBody>
          <a:bodyPr wrap="square" rtlCol="0">
            <a:spAutoFit/>
          </a:bodyPr>
          <a:lstStyle/>
          <a:p>
            <a:endParaRPr lang="fr-CH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BE05507D-6847-1075-E0AD-3139082B8621}"/>
              </a:ext>
            </a:extLst>
          </p:cNvPr>
          <p:cNvSpPr/>
          <p:nvPr/>
        </p:nvSpPr>
        <p:spPr>
          <a:xfrm rot="20874724">
            <a:off x="12681919" y="877270"/>
            <a:ext cx="5219700" cy="4533900"/>
          </a:xfrm>
          <a:prstGeom prst="ellipse">
            <a:avLst/>
          </a:prstGeom>
          <a:blipFill>
            <a:blip r:embed="rId5"/>
            <a:stretch>
              <a:fillRect l="191" t="-4999" r="1244" b="3"/>
            </a:stretch>
          </a:blip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4AF12B2-9E81-7D0F-AF25-C3CAB23EC1A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2917" t="17407" r="14166" b="23139"/>
          <a:stretch/>
        </p:blipFill>
        <p:spPr>
          <a:xfrm rot="20501891">
            <a:off x="13509665" y="6247372"/>
            <a:ext cx="4154856" cy="3237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8377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45CB995E-6D68-BEDF-EE5A-1D2F8BA5D8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096"/>
          <a:stretch/>
        </p:blipFill>
        <p:spPr>
          <a:xfrm>
            <a:off x="685800" y="3086100"/>
            <a:ext cx="16764000" cy="7200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934F5CB-2C95-9FB4-C1E0-F69C164DD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" y="100781"/>
            <a:ext cx="18120360" cy="1017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549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9F57501-08E5-D6E9-AD4B-FB6B91F96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200" y="1409700"/>
            <a:ext cx="6206266" cy="48040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8AE0F1A-5A13-DCDA-A103-18E5A9814B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076700"/>
            <a:ext cx="6962235" cy="48101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9502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A07DA9E-45AA-0BB3-D07E-870C4E8B4723}"/>
              </a:ext>
            </a:extLst>
          </p:cNvPr>
          <p:cNvSpPr txBox="1"/>
          <p:nvPr/>
        </p:nvSpPr>
        <p:spPr>
          <a:xfrm>
            <a:off x="0" y="346520"/>
            <a:ext cx="9144000" cy="1080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6000" kern="1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لماذا الترويج ضروري لنجاح أي مشروع؟</a:t>
            </a:r>
            <a:endParaRPr lang="fr-CH" sz="48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69798B3-15F7-1FC1-3A6B-660B96606351}"/>
              </a:ext>
            </a:extLst>
          </p:cNvPr>
          <p:cNvSpPr txBox="1"/>
          <p:nvPr/>
        </p:nvSpPr>
        <p:spPr>
          <a:xfrm>
            <a:off x="-3733800" y="1943100"/>
            <a:ext cx="9144000" cy="4125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Symbol" panose="05050102010706020507" pitchFamily="18" charset="2"/>
              <a:buChar char=""/>
              <a:tabLst>
                <a:tab pos="457200" algn="l"/>
                <a:tab pos="1314450" algn="l"/>
              </a:tabLst>
              <a:defRPr/>
            </a:pPr>
            <a:r>
              <a:rPr kumimoji="0" lang="ar-SA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زيادة الوعي بالعلامة التجارية</a:t>
            </a:r>
            <a:endParaRPr kumimoji="0" lang="fr-CH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Symbol" panose="05050102010706020507" pitchFamily="18" charset="2"/>
              <a:buChar char=""/>
              <a:tabLst>
                <a:tab pos="457200" algn="l"/>
                <a:tab pos="1314450" algn="l"/>
              </a:tabLst>
              <a:defRPr/>
            </a:pPr>
            <a:r>
              <a:rPr kumimoji="0" lang="ar-SA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خلق صورة ذهنية إيجابية</a:t>
            </a:r>
            <a:endParaRPr kumimoji="0" lang="fr-CH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Symbol" panose="05050102010706020507" pitchFamily="18" charset="2"/>
              <a:buChar char=""/>
              <a:tabLst>
                <a:tab pos="457200" algn="l"/>
                <a:tab pos="1314450" algn="l"/>
              </a:tabLst>
              <a:defRPr/>
            </a:pPr>
            <a:r>
              <a:rPr kumimoji="0" lang="ar-SA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رفع حجم المبيعات</a:t>
            </a:r>
            <a:endParaRPr kumimoji="0" lang="fr-CH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Symbol" panose="05050102010706020507" pitchFamily="18" charset="2"/>
              <a:buChar char=""/>
              <a:tabLst>
                <a:tab pos="457200" algn="l"/>
                <a:tab pos="1314450" algn="l"/>
              </a:tabLst>
              <a:defRPr/>
            </a:pPr>
            <a:r>
              <a:rPr kumimoji="0" lang="ar-SA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مواجهة المنافسة</a:t>
            </a:r>
            <a:endParaRPr kumimoji="0" lang="fr-CH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Pts val="1000"/>
              <a:buFont typeface="Symbol" panose="05050102010706020507" pitchFamily="18" charset="2"/>
              <a:buChar char=""/>
              <a:tabLst>
                <a:tab pos="457200" algn="l"/>
                <a:tab pos="1314450" algn="l"/>
              </a:tabLst>
              <a:defRPr/>
            </a:pPr>
            <a:r>
              <a:rPr kumimoji="0" lang="ar-SA" sz="44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بناء الثقة والولاء</a:t>
            </a:r>
            <a:endParaRPr kumimoji="0" lang="fr-CH" sz="36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6345ED0-0E17-253B-4272-5F29E5488624}"/>
              </a:ext>
            </a:extLst>
          </p:cNvPr>
          <p:cNvSpPr txBox="1"/>
          <p:nvPr/>
        </p:nvSpPr>
        <p:spPr>
          <a:xfrm rot="20869465">
            <a:off x="6391039" y="5183445"/>
            <a:ext cx="9144000" cy="882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kumimoji="0" lang="ar-SA" sz="48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بدون ترويج فعّال → حتى أفضل منتج قد يفشل</a:t>
            </a:r>
            <a:endParaRPr kumimoji="0" lang="fr-CH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67256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E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-970743" y="952911"/>
            <a:ext cx="10322665" cy="8381178"/>
          </a:xfrm>
          <a:custGeom>
            <a:avLst/>
            <a:gdLst/>
            <a:ahLst/>
            <a:cxnLst/>
            <a:rect l="l" t="t" r="r" b="b"/>
            <a:pathLst>
              <a:path w="10322665" h="8381178">
                <a:moveTo>
                  <a:pt x="0" y="0"/>
                </a:moveTo>
                <a:lnTo>
                  <a:pt x="10322665" y="0"/>
                </a:lnTo>
                <a:lnTo>
                  <a:pt x="10322665" y="8381178"/>
                </a:lnTo>
                <a:lnTo>
                  <a:pt x="0" y="838117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3000"/>
            </a:blip>
            <a:stretch>
              <a:fillRect t="-63134" r="-372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321563" y="2373733"/>
            <a:ext cx="6966437" cy="7957069"/>
          </a:xfrm>
          <a:custGeom>
            <a:avLst/>
            <a:gdLst/>
            <a:ahLst/>
            <a:cxnLst/>
            <a:rect l="l" t="t" r="r" b="b"/>
            <a:pathLst>
              <a:path w="6966437" h="7957069">
                <a:moveTo>
                  <a:pt x="0" y="0"/>
                </a:moveTo>
                <a:lnTo>
                  <a:pt x="6966437" y="0"/>
                </a:lnTo>
                <a:lnTo>
                  <a:pt x="6966437" y="7957069"/>
                </a:lnTo>
                <a:lnTo>
                  <a:pt x="0" y="79570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3000"/>
            </a:blip>
            <a:stretch>
              <a:fillRect r="-68501" b="-47154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0" y="10037409"/>
            <a:ext cx="18288000" cy="259116"/>
            <a:chOff x="0" y="0"/>
            <a:chExt cx="6374902" cy="9032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74902" cy="90324"/>
            </a:xfrm>
            <a:custGeom>
              <a:avLst/>
              <a:gdLst/>
              <a:ahLst/>
              <a:cxnLst/>
              <a:rect l="l" t="t" r="r" b="b"/>
              <a:pathLst>
                <a:path w="6374902" h="90324">
                  <a:moveTo>
                    <a:pt x="0" y="0"/>
                  </a:moveTo>
                  <a:lnTo>
                    <a:pt x="6374902" y="0"/>
                  </a:lnTo>
                  <a:lnTo>
                    <a:pt x="6374902" y="90324"/>
                  </a:lnTo>
                  <a:lnTo>
                    <a:pt x="0" y="90324"/>
                  </a:lnTo>
                  <a:close/>
                </a:path>
              </a:pathLst>
            </a:custGeom>
            <a:solidFill>
              <a:srgbClr val="156669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6374902" cy="1188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540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4984890" y="483737"/>
            <a:ext cx="9872652" cy="11550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9029"/>
              </a:lnSpc>
            </a:pPr>
            <a:r>
              <a:rPr lang="ar-SA" sz="7524" dirty="0">
                <a:solidFill>
                  <a:srgbClr val="156669"/>
                </a:solidFill>
                <a:latin typeface="Sakkal Majalla" panose="02000000000000000000" pitchFamily="2" charset="-78"/>
                <a:ea typeface="Roca One"/>
                <a:cs typeface="Sakkal Majalla" panose="02000000000000000000" pitchFamily="2" charset="-78"/>
                <a:sym typeface="Roca One"/>
              </a:rPr>
              <a:t>قبل أن تروج… اسأل هذه الأسئلة</a:t>
            </a:r>
            <a:endParaRPr lang="en-US" sz="7524" dirty="0">
              <a:solidFill>
                <a:srgbClr val="156669"/>
              </a:solidFill>
              <a:latin typeface="Sakkal Majalla" panose="02000000000000000000" pitchFamily="2" charset="-78"/>
              <a:ea typeface="Roca One"/>
              <a:cs typeface="Sakkal Majalla" panose="02000000000000000000" pitchFamily="2" charset="-78"/>
              <a:sym typeface="Roca One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0" y="2396593"/>
            <a:ext cx="4984890" cy="4114800"/>
          </a:xfrm>
          <a:custGeom>
            <a:avLst/>
            <a:gdLst/>
            <a:ahLst/>
            <a:cxnLst/>
            <a:rect l="l" t="t" r="r" b="b"/>
            <a:pathLst>
              <a:path w="4984890" h="4114800">
                <a:moveTo>
                  <a:pt x="0" y="0"/>
                </a:moveTo>
                <a:lnTo>
                  <a:pt x="4984890" y="0"/>
                </a:lnTo>
                <a:lnTo>
                  <a:pt x="49848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3D0BE51D-19DF-07E4-7EAB-9AE74843EFB9}"/>
              </a:ext>
            </a:extLst>
          </p:cNvPr>
          <p:cNvSpPr txBox="1"/>
          <p:nvPr/>
        </p:nvSpPr>
        <p:spPr>
          <a:xfrm>
            <a:off x="914400" y="1452040"/>
            <a:ext cx="16230600" cy="7382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 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514350" lvl="0" indent="-514350" algn="r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314450" algn="l"/>
              </a:tabLst>
            </a:pPr>
            <a:r>
              <a:rPr lang="ar-SA" sz="32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من هو زبوني المستهدف؟</a:t>
            </a:r>
            <a:r>
              <a:rPr lang="ar-SA" sz="2800" kern="0" dirty="0">
                <a:effectLst/>
                <a:latin typeface="Sakkal Majalla" panose="02000000000000000000" pitchFamily="2" charset="-78"/>
                <a:ea typeface="Times New Roman" panose="02020603050405020304" pitchFamily="18" charset="0"/>
                <a:cs typeface="Sakkal Majalla" panose="02000000000000000000" pitchFamily="2" charset="-78"/>
              </a:rPr>
              <a:t>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يجب تحديد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العمر، الجنس، الدخل، نمط الحياة، المشكلات التي يعاني منها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228600"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            مثال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مشروع تطبيق توصيل وجبات صحية/الفئة المستهدفة: شباب 20–35 سنة/يهتمون باللياقة والصحة</a:t>
            </a:r>
          </a:p>
          <a:p>
            <a:pPr marL="228600"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514350" lvl="0" indent="-514350" algn="r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2"/>
              <a:tabLst>
                <a:tab pos="457200" algn="l"/>
                <a:tab pos="1314450" algn="l"/>
              </a:tabLst>
            </a:pPr>
            <a:r>
              <a:rPr lang="ar-SA" sz="32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ما المشكلة التي يحلها منتجي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؟ كل مشروع ناجح يحل مشكلة</a:t>
            </a:r>
          </a:p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  <a:tab pos="1314450" algn="l"/>
              </a:tabLst>
            </a:pPr>
            <a:r>
              <a:rPr lang="ar-SA" sz="2800" kern="100" dirty="0"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                  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. 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مثال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المشكلة: ضيق الوقت لإعداد وجبات صحية/ الحل: توصيل وجبات جاهزة ومتوازنة.</a:t>
            </a:r>
          </a:p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  <a:tab pos="1314450" algn="l"/>
              </a:tabLst>
            </a:pP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514350" lvl="0" indent="-514350" algn="r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3"/>
              <a:tabLst>
                <a:tab pos="457200" algn="l"/>
                <a:tab pos="1314450" algn="l"/>
              </a:tabLst>
            </a:pPr>
            <a:r>
              <a:rPr lang="ar-SA" sz="32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ما القيمة التي أقدمها مقارنة بالمنافسين</a:t>
            </a:r>
            <a:r>
              <a:rPr lang="ar-SA" sz="32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؟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عرض القيمة = لماذا يختارني الزبون أنا وليس غيري؟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228600"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                 يتكون من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فائدة أساسية - ميزة تنافسية- نتيجة متوقعة للزبون.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228600"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              نموذج بسيط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نحن نقدم (</a:t>
            </a:r>
            <a:r>
              <a:rPr lang="ar-SA" sz="2800" b="1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المنتج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) لـ </a:t>
            </a:r>
            <a:r>
              <a:rPr lang="ar-SA" sz="2800" b="1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(الفئة المستهدفة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) من أجل (</a:t>
            </a:r>
            <a:r>
              <a:rPr lang="ar-SA" sz="2800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حل المشكلة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) بطريقة (</a:t>
            </a:r>
            <a:r>
              <a:rPr lang="ar-SA" sz="2800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ميزة مميزة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)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.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228600"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مثال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نقدم </a:t>
            </a:r>
            <a:r>
              <a:rPr lang="ar-SA" sz="2800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وجبات صحية جاهزة لشباب المدن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لمساعدتهم على</a:t>
            </a:r>
            <a:r>
              <a:rPr lang="ar-SA" sz="2800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الأكل الصحي دون عناء الطهي 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وب</a:t>
            </a:r>
            <a:r>
              <a:rPr lang="ar-SA" sz="2800" kern="100" dirty="0">
                <a:solidFill>
                  <a:srgbClr val="FF0000"/>
                </a:solidFill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سعر مناسب</a:t>
            </a:r>
            <a:r>
              <a:rPr lang="fr-CH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.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514350" lvl="0" indent="-514350" algn="r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  <a:tab pos="1314450" algn="l"/>
              </a:tabLst>
            </a:pPr>
            <a:endParaRPr lang="ar-SA" sz="32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514350" lvl="0" indent="-514350" algn="r" rtl="1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4"/>
              <a:tabLst>
                <a:tab pos="457200" algn="l"/>
                <a:tab pos="1314450" algn="l"/>
              </a:tabLst>
            </a:pPr>
            <a:r>
              <a:rPr lang="ar-SA" sz="32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أين يتواجد زبائني</a:t>
            </a:r>
            <a:r>
              <a:rPr lang="ar-SA" sz="2800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؟ (فيسبوك؟ إنستغرام؟ أرض الواقع؟)</a:t>
            </a:r>
            <a:endParaRPr lang="fr-CH" sz="2000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3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ZoneTexte 17">
            <a:extLst>
              <a:ext uri="{FF2B5EF4-FFF2-40B4-BE49-F238E27FC236}">
                <a16:creationId xmlns:a16="http://schemas.microsoft.com/office/drawing/2014/main" id="{960815C3-7D43-CD44-69D1-D5DC56872D3D}"/>
              </a:ext>
            </a:extLst>
          </p:cNvPr>
          <p:cNvSpPr txBox="1"/>
          <p:nvPr/>
        </p:nvSpPr>
        <p:spPr>
          <a:xfrm>
            <a:off x="12039600" y="1409700"/>
            <a:ext cx="5105400" cy="3466655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التعريف بالمنتج،</a:t>
            </a:r>
          </a:p>
          <a:p>
            <a:pPr marL="457200" indent="-45720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إطلاق منتج جديد،</a:t>
            </a:r>
          </a:p>
          <a:p>
            <a:pPr marL="457200" indent="-45720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زيادة المبيعات،</a:t>
            </a:r>
          </a:p>
          <a:p>
            <a:pPr marL="457200" indent="-45720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 تحسين الصورة الذهنية، </a:t>
            </a:r>
          </a:p>
          <a:p>
            <a:pPr marL="457200" indent="-45720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1314450" algn="l"/>
              </a:tabLst>
            </a:pPr>
            <a:r>
              <a:rPr lang="ar-SA" sz="36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تصفية مخزون</a:t>
            </a:r>
            <a:endParaRPr lang="fr-CH" sz="28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F3F5177-9434-ABC9-2179-842769A06144}"/>
              </a:ext>
            </a:extLst>
          </p:cNvPr>
          <p:cNvSpPr txBox="1"/>
          <p:nvPr/>
        </p:nvSpPr>
        <p:spPr>
          <a:xfrm>
            <a:off x="8168640" y="-114300"/>
            <a:ext cx="9144000" cy="1409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kumimoji="0" lang="ar-SA" sz="8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تحديد الهدف الترويجي </a:t>
            </a:r>
            <a:endParaRPr kumimoji="0" lang="fr-CH" sz="6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C63C9D7-E8E6-3359-DFE8-1A5B557258B2}"/>
              </a:ext>
            </a:extLst>
          </p:cNvPr>
          <p:cNvSpPr txBox="1"/>
          <p:nvPr/>
        </p:nvSpPr>
        <p:spPr>
          <a:xfrm>
            <a:off x="2286000" y="6057900"/>
            <a:ext cx="6705600" cy="6192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kumimoji="0" lang="fr-CH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ar-SA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رفع مبيعات المنتج بنسبة 20% خلال 3 أشهر</a:t>
            </a:r>
            <a:r>
              <a:rPr kumimoji="0" lang="fr-CH" sz="32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akkal Majalla" panose="02000000000000000000" pitchFamily="2" charset="-78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kumimoji="0" lang="fr-CH" sz="24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3" name="Diagramme 22">
            <a:extLst>
              <a:ext uri="{FF2B5EF4-FFF2-40B4-BE49-F238E27FC236}">
                <a16:creationId xmlns:a16="http://schemas.microsoft.com/office/drawing/2014/main" id="{474F741D-0D6D-39C9-4319-9AC345B9C7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9060146"/>
              </p:ext>
            </p:extLst>
          </p:nvPr>
        </p:nvGraphicFramePr>
        <p:xfrm>
          <a:off x="7696200" y="4610100"/>
          <a:ext cx="7391400" cy="541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Graphic spid="2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9">
            <a:extLst>
              <a:ext uri="{FF2B5EF4-FFF2-40B4-BE49-F238E27FC236}">
                <a16:creationId xmlns:a16="http://schemas.microsoft.com/office/drawing/2014/main" id="{9F3F5177-9434-ABC9-2179-842769A06144}"/>
              </a:ext>
            </a:extLst>
          </p:cNvPr>
          <p:cNvSpPr txBox="1"/>
          <p:nvPr/>
        </p:nvSpPr>
        <p:spPr>
          <a:xfrm>
            <a:off x="8168640" y="-114300"/>
            <a:ext cx="9144000" cy="14096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>
                <a:tab pos="1314450" algn="l"/>
              </a:tabLst>
              <a:defRPr/>
            </a:pPr>
            <a:r>
              <a:rPr lang="ar-SA" sz="8000" b="1" kern="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عناصر المزيج </a:t>
            </a:r>
            <a:r>
              <a:rPr kumimoji="0" lang="ar-SA" sz="8000" b="1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Sakkal Majalla" panose="02000000000000000000" pitchFamily="2" charset="-78"/>
              </a:rPr>
              <a:t>الترويجي </a:t>
            </a:r>
            <a:endParaRPr kumimoji="0" lang="fr-CH" sz="66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7412F1B-13C7-9AC5-E0CD-0378768FCD1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rcRect t="6445" r="3346" b="-289"/>
          <a:stretch/>
        </p:blipFill>
        <p:spPr>
          <a:xfrm>
            <a:off x="2667000" y="952500"/>
            <a:ext cx="13205460" cy="8710613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0688472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C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200014" y="-200014"/>
            <a:ext cx="8254452" cy="8654480"/>
          </a:xfrm>
          <a:custGeom>
            <a:avLst/>
            <a:gdLst/>
            <a:ahLst/>
            <a:cxnLst/>
            <a:rect l="l" t="t" r="r" b="b"/>
            <a:pathLst>
              <a:path w="8254452" h="8654480">
                <a:moveTo>
                  <a:pt x="0" y="0"/>
                </a:moveTo>
                <a:lnTo>
                  <a:pt x="8254452" y="0"/>
                </a:lnTo>
                <a:lnTo>
                  <a:pt x="8254452" y="8654480"/>
                </a:lnTo>
                <a:lnTo>
                  <a:pt x="0" y="86544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61000"/>
            </a:blip>
            <a:stretch>
              <a:fillRect l="-37937" r="-843" b="-30711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124200" y="359013"/>
            <a:ext cx="1166936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69"/>
              </a:lnSpc>
            </a:pPr>
            <a:r>
              <a:rPr lang="ar-SA" sz="7224" b="1" dirty="0">
                <a:solidFill>
                  <a:srgbClr val="156669"/>
                </a:solidFill>
                <a:latin typeface="Sakkal Majalla" panose="02000000000000000000" pitchFamily="2" charset="-78"/>
                <a:ea typeface="Roca One"/>
                <a:cs typeface="Sakkal Majalla" panose="02000000000000000000" pitchFamily="2" charset="-78"/>
                <a:sym typeface="Roca One"/>
              </a:rPr>
              <a:t>كيف تصمم رسالة ترويجية فعالة؟  </a:t>
            </a:r>
            <a:endParaRPr lang="en-US" sz="7224" b="1" dirty="0">
              <a:solidFill>
                <a:srgbClr val="156669"/>
              </a:solidFill>
              <a:latin typeface="Sakkal Majalla" panose="02000000000000000000" pitchFamily="2" charset="-78"/>
              <a:ea typeface="Roca One"/>
              <a:cs typeface="Sakkal Majalla" panose="02000000000000000000" pitchFamily="2" charset="-78"/>
              <a:sym typeface="Roca One"/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B0FCB0A6-BC54-38F0-646B-4531E0F78FBB}"/>
              </a:ext>
            </a:extLst>
          </p:cNvPr>
          <p:cNvSpPr txBox="1"/>
          <p:nvPr/>
        </p:nvSpPr>
        <p:spPr>
          <a:xfrm>
            <a:off x="3886200" y="1458590"/>
            <a:ext cx="1348740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أي، رسالة يجب أن تجيب عن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457200" lvl="0" indent="-457200" algn="r" rtl="1">
              <a:lnSpc>
                <a:spcPct val="107000"/>
              </a:lnSpc>
              <a:buFont typeface="Wingdings" panose="05000000000000000000" pitchFamily="2" charset="2"/>
              <a:buChar char="q"/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ماذا أقدم؟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457200" lvl="0" indent="-457200" algn="r" rtl="1">
              <a:lnSpc>
                <a:spcPct val="107000"/>
              </a:lnSpc>
              <a:buFont typeface="Wingdings" panose="05000000000000000000" pitchFamily="2" charset="2"/>
              <a:buChar char="q"/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لماذا أختار منتجك أنت؟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457200" lvl="0" indent="-4572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ماذا سيستفيد الزبون؟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algn="ct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صيغة بسيطة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: 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ميزة المنتج + فائدة للزبون + دعوة للفعل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endParaRPr lang="ar-SA" sz="3600" b="1" u="sng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  <a:tabLst>
                <a:tab pos="1314450" algn="l"/>
              </a:tabLst>
            </a:pPr>
            <a:r>
              <a:rPr lang="ar-SA" sz="3600" b="1" u="sng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نموذج </a:t>
            </a:r>
            <a:r>
              <a:rPr lang="fr-CH" sz="3600" b="1" u="sng" kern="100" dirty="0">
                <a:effectLst/>
                <a:highlight>
                  <a:srgbClr val="00FFFF"/>
                </a:highlight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AIDA</a:t>
            </a:r>
          </a:p>
          <a:p>
            <a:pPr marL="685800" indent="-4572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1314450" algn="l"/>
              </a:tabLst>
            </a:pP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Attention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- لفت الانتباه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685800" indent="-4572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1314450" algn="l"/>
              </a:tabLst>
            </a:pPr>
            <a:r>
              <a:rPr lang="fr-CH" sz="2800" b="1" kern="100" dirty="0" err="1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Interest</a:t>
            </a: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  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إثارة الاهتمام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685800" indent="-4572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1314450" algn="l"/>
              </a:tabLst>
            </a:pP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Desire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خلق الرغبة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  <a:p>
            <a:pPr marL="685800" indent="-457200" algn="r" rt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  <a:tabLst>
                <a:tab pos="1314450" algn="l"/>
              </a:tabLst>
            </a:pPr>
            <a:r>
              <a:rPr lang="fr-CH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Action </a:t>
            </a:r>
            <a:r>
              <a:rPr lang="ar-SA" sz="2800" b="1" kern="100" dirty="0">
                <a:effectLst/>
                <a:latin typeface="Sakkal Majalla" panose="02000000000000000000" pitchFamily="2" charset="-78"/>
                <a:ea typeface="Calibri" panose="020F0502020204030204" pitchFamily="34" charset="0"/>
                <a:cs typeface="Sakkal Majalla" panose="02000000000000000000" pitchFamily="2" charset="-78"/>
              </a:rPr>
              <a:t>الدعوة للفعل</a:t>
            </a:r>
            <a:endParaRPr lang="fr-CH" sz="2000" b="1" kern="100" dirty="0">
              <a:effectLst/>
              <a:latin typeface="Sakkal Majalla" panose="02000000000000000000" pitchFamily="2" charset="-78"/>
              <a:ea typeface="Calibri" panose="020F0502020204030204" pitchFamily="34" charset="0"/>
              <a:cs typeface="Sakkal Majalla" panose="02000000000000000000" pitchFamily="2" charset="-78"/>
            </a:endParaRPr>
          </a:p>
        </p:txBody>
      </p:sp>
      <p:pic>
        <p:nvPicPr>
          <p:cNvPr id="46" name="Image 45">
            <a:extLst>
              <a:ext uri="{FF2B5EF4-FFF2-40B4-BE49-F238E27FC236}">
                <a16:creationId xmlns:a16="http://schemas.microsoft.com/office/drawing/2014/main" id="{EE1CC897-C34C-E5D0-C344-EB6F32408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4480" y="6008709"/>
            <a:ext cx="5048865" cy="3515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282FFBD5-CE55-B64C-3E7B-8E4081BCA9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" y="298998"/>
            <a:ext cx="4915548" cy="3467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9A313809-B1F2-5FC3-313A-9F42A7C08D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5744" y="4193782"/>
            <a:ext cx="8279086" cy="8535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368</Words>
  <Application>Microsoft Office PowerPoint</Application>
  <PresentationFormat>Personnalisé</PresentationFormat>
  <Paragraphs>60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Wingdings</vt:lpstr>
      <vt:lpstr>Symbol</vt:lpstr>
      <vt:lpstr>Sakkal Majalla</vt:lpstr>
      <vt:lpstr>Arial</vt:lpstr>
      <vt:lpstr>Calibri</vt:lpstr>
      <vt:lpstr>Segoe UI Emoji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de Plan Marketing Simple Vif Minimalisme en Beige Vert Foncé et Lilas</dc:title>
  <cp:lastModifiedBy>pret a demarer</cp:lastModifiedBy>
  <cp:revision>34</cp:revision>
  <dcterms:created xsi:type="dcterms:W3CDTF">2006-08-16T00:00:00Z</dcterms:created>
  <dcterms:modified xsi:type="dcterms:W3CDTF">2026-02-16T01:20:48Z</dcterms:modified>
  <dc:identifier>DAHBTi0s1pI</dc:identifier>
</cp:coreProperties>
</file>